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73" r:id="rId1"/>
  </p:sldMasterIdLst>
  <p:notesMasterIdLst>
    <p:notesMasterId r:id="rId15"/>
  </p:notesMasterIdLst>
  <p:sldIdLst>
    <p:sldId id="257" r:id="rId2"/>
    <p:sldId id="338" r:id="rId3"/>
    <p:sldId id="335" r:id="rId4"/>
    <p:sldId id="337" r:id="rId5"/>
    <p:sldId id="336" r:id="rId6"/>
    <p:sldId id="339" r:id="rId7"/>
    <p:sldId id="340" r:id="rId8"/>
    <p:sldId id="342" r:id="rId9"/>
    <p:sldId id="343" r:id="rId10"/>
    <p:sldId id="344" r:id="rId11"/>
    <p:sldId id="345" r:id="rId12"/>
    <p:sldId id="346" r:id="rId13"/>
    <p:sldId id="347" r:id="rId14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C501D-EDE0-48DE-B8FC-A364F1CF4F0E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6EB55-1ECF-4287-81D4-AEB98FBA9F4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8339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81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9047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G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5732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100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5963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9273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5431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02422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7648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8642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4395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E75793D-C6E5-4F87-814D-1ECFF23FCFFD}" type="datetimeFigureOut">
              <a:rPr lang="es-GT" smtClean="0"/>
              <a:t>19/05/2020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G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45F3246-3200-4978-B0C8-610741E92A6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236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32764" y="1624084"/>
            <a:ext cx="9949218" cy="2524835"/>
          </a:xfrm>
        </p:spPr>
        <p:txBody>
          <a:bodyPr/>
          <a:lstStyle/>
          <a:p>
            <a:r>
              <a:rPr lang="es-ES" dirty="0" smtClean="0"/>
              <a:t>ORGANIZACIÓN DE PEQUEÑAS EMPRESAS</a:t>
            </a:r>
            <a:endParaRPr lang="es-G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14448" y="4960137"/>
            <a:ext cx="5636525" cy="1463040"/>
          </a:xfrm>
        </p:spPr>
        <p:txBody>
          <a:bodyPr/>
          <a:lstStyle/>
          <a:p>
            <a:r>
              <a:rPr lang="es-ES" dirty="0" smtClean="0"/>
              <a:t>SEGUNDO BÁSICO</a:t>
            </a:r>
          </a:p>
          <a:p>
            <a:r>
              <a:rPr lang="es-ES" dirty="0" smtClean="0"/>
              <a:t>CATEDRÁTICO: BR IND. ROGER VILLEGAS</a:t>
            </a:r>
            <a:endParaRPr lang="es-GT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t="3857" r="4702" b="9323"/>
          <a:stretch/>
        </p:blipFill>
        <p:spPr>
          <a:xfrm>
            <a:off x="1378424" y="4539786"/>
            <a:ext cx="1760561" cy="188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83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355657"/>
            <a:ext cx="10058400" cy="1609344"/>
          </a:xfrm>
        </p:spPr>
        <p:txBody>
          <a:bodyPr/>
          <a:lstStyle/>
          <a:p>
            <a:r>
              <a:rPr lang="es-GT" dirty="0" smtClean="0"/>
              <a:t>El cliente en el estudio de mercado</a:t>
            </a:r>
            <a:endParaRPr lang="es-GT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1024" y="1709520"/>
            <a:ext cx="6763967" cy="512610"/>
          </a:xfrm>
        </p:spPr>
        <p:txBody>
          <a:bodyPr/>
          <a:lstStyle/>
          <a:p>
            <a:r>
              <a:rPr lang="es-GT" dirty="0" smtClean="0"/>
              <a:t>¡Los </a:t>
            </a:r>
            <a:r>
              <a:rPr lang="es-GT" b="1" dirty="0" smtClean="0"/>
              <a:t>Clientes</a:t>
            </a:r>
            <a:r>
              <a:rPr lang="es-GT" dirty="0" smtClean="0"/>
              <a:t> son la base fundamental en un negocio!</a:t>
            </a:r>
            <a:endParaRPr lang="es-GT" dirty="0"/>
          </a:p>
        </p:txBody>
      </p:sp>
      <p:sp>
        <p:nvSpPr>
          <p:cNvPr id="6" name="Flecha doblada hacia arriba 5"/>
          <p:cNvSpPr/>
          <p:nvPr/>
        </p:nvSpPr>
        <p:spPr>
          <a:xfrm rot="5400000">
            <a:off x="7585425" y="2203808"/>
            <a:ext cx="515747" cy="32338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050680" y="2331314"/>
            <a:ext cx="1666526" cy="512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 dirty="0" smtClean="0"/>
              <a:t>¿Por qué?</a:t>
            </a:r>
            <a:endParaRPr lang="es-GT" dirty="0"/>
          </a:p>
        </p:txBody>
      </p:sp>
      <p:sp>
        <p:nvSpPr>
          <p:cNvPr id="8" name="Redondear rectángulo de esquina diagonal 7"/>
          <p:cNvSpPr/>
          <p:nvPr/>
        </p:nvSpPr>
        <p:spPr>
          <a:xfrm>
            <a:off x="655092" y="3766786"/>
            <a:ext cx="4763069" cy="18746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GT" dirty="0" smtClean="0"/>
              <a:t>Las personas que compran nuestros productos o servicios son los Clientes. Por lo tanto ellos son de suma importancia para nuestra empresa, ya que un cliente satisfecho recomienda la empresa.</a:t>
            </a:r>
            <a:endParaRPr lang="es-GT" dirty="0"/>
          </a:p>
        </p:txBody>
      </p:sp>
      <p:sp>
        <p:nvSpPr>
          <p:cNvPr id="9" name="Redondear rectángulo de esquina diagonal 8"/>
          <p:cNvSpPr/>
          <p:nvPr/>
        </p:nvSpPr>
        <p:spPr>
          <a:xfrm>
            <a:off x="6235525" y="3269463"/>
            <a:ext cx="4544705" cy="10720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GT" dirty="0" smtClean="0"/>
              <a:t>Entonces, es recomendable que busquemos toda la información disponible acerca de ellos.</a:t>
            </a:r>
            <a:endParaRPr lang="es-GT" dirty="0"/>
          </a:p>
        </p:txBody>
      </p:sp>
      <p:pic>
        <p:nvPicPr>
          <p:cNvPr id="2050" name="Picture 2" descr="Soluciones de Identidad de Clientes: Descifrando el perfil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606" y="4598551"/>
            <a:ext cx="2622644" cy="208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33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355657"/>
            <a:ext cx="10058400" cy="1609344"/>
          </a:xfrm>
        </p:spPr>
        <p:txBody>
          <a:bodyPr/>
          <a:lstStyle/>
          <a:p>
            <a:r>
              <a:rPr lang="es-GT" dirty="0" smtClean="0"/>
              <a:t>El cliente en el estudio de mercado</a:t>
            </a:r>
            <a:endParaRPr lang="es-GT" dirty="0"/>
          </a:p>
        </p:txBody>
      </p:sp>
      <p:sp>
        <p:nvSpPr>
          <p:cNvPr id="10" name="Elipse 9"/>
          <p:cNvSpPr/>
          <p:nvPr/>
        </p:nvSpPr>
        <p:spPr>
          <a:xfrm>
            <a:off x="4203510" y="3474991"/>
            <a:ext cx="2939791" cy="134211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¿Qué Información necesita conocerse?</a:t>
            </a:r>
            <a:endParaRPr lang="es-GT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6722581" y="2443334"/>
            <a:ext cx="5080402" cy="8290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¿Cuál es el estilo de vida de las personas a las que les vamos a vender nuestro producto o servicio?</a:t>
            </a:r>
            <a:endParaRPr lang="es-GT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297647" y="5152217"/>
            <a:ext cx="3740985" cy="6247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¿Qué ingresos tienen, es decir, cuánto ganan al día o al mes?</a:t>
            </a:r>
            <a:endParaRPr lang="es-GT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7562769" y="5649585"/>
            <a:ext cx="4030251" cy="39696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¿Grado de escolaridad, bajo o alto?</a:t>
            </a:r>
            <a:endParaRPr lang="es-GT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7605190" y="4209081"/>
            <a:ext cx="4406726" cy="43000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Condiciones de vivienda, mala o buena</a:t>
            </a:r>
            <a:endParaRPr lang="es-GT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4097512" y="6112086"/>
            <a:ext cx="2933517" cy="43000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Edad de los compradores</a:t>
            </a:r>
            <a:endParaRPr lang="es-GT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321128" y="2610134"/>
            <a:ext cx="3111689" cy="85020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¿Consumen o compran el producto o servicio que les queremos vender?</a:t>
            </a:r>
            <a:endParaRPr lang="es-GT" dirty="0"/>
          </a:p>
        </p:txBody>
      </p:sp>
      <p:cxnSp>
        <p:nvCxnSpPr>
          <p:cNvPr id="21" name="Conector recto de flecha 20"/>
          <p:cNvCxnSpPr>
            <a:stCxn id="10" idx="1"/>
            <a:endCxn id="16" idx="3"/>
          </p:cNvCxnSpPr>
          <p:nvPr/>
        </p:nvCxnSpPr>
        <p:spPr>
          <a:xfrm flipH="1" flipV="1">
            <a:off x="3432817" y="3035238"/>
            <a:ext cx="1201215" cy="636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>
            <a:stCxn id="10" idx="3"/>
            <a:endCxn id="12" idx="3"/>
          </p:cNvCxnSpPr>
          <p:nvPr/>
        </p:nvCxnSpPr>
        <p:spPr>
          <a:xfrm flipH="1">
            <a:off x="4038632" y="4620554"/>
            <a:ext cx="595400" cy="844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>
            <a:stCxn id="10" idx="4"/>
            <a:endCxn id="15" idx="0"/>
          </p:cNvCxnSpPr>
          <p:nvPr/>
        </p:nvCxnSpPr>
        <p:spPr>
          <a:xfrm flipH="1">
            <a:off x="5564271" y="4817101"/>
            <a:ext cx="109135" cy="1294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>
            <a:stCxn id="10" idx="5"/>
          </p:cNvCxnSpPr>
          <p:nvPr/>
        </p:nvCxnSpPr>
        <p:spPr>
          <a:xfrm>
            <a:off x="6712779" y="4620554"/>
            <a:ext cx="849990" cy="128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10" idx="0"/>
            <a:endCxn id="11" idx="1"/>
          </p:cNvCxnSpPr>
          <p:nvPr/>
        </p:nvCxnSpPr>
        <p:spPr>
          <a:xfrm flipV="1">
            <a:off x="5673406" y="2857860"/>
            <a:ext cx="1049175" cy="617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stCxn id="10" idx="6"/>
            <a:endCxn id="14" idx="1"/>
          </p:cNvCxnSpPr>
          <p:nvPr/>
        </p:nvCxnSpPr>
        <p:spPr>
          <a:xfrm>
            <a:off x="7143301" y="4146046"/>
            <a:ext cx="461889" cy="278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6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El cliente en el estudio de mercado</a:t>
            </a:r>
            <a:endParaRPr lang="es-GT" dirty="0"/>
          </a:p>
        </p:txBody>
      </p:sp>
      <p:sp>
        <p:nvSpPr>
          <p:cNvPr id="5" name="Redondear rectángulo de esquina del mismo lado 4"/>
          <p:cNvSpPr/>
          <p:nvPr/>
        </p:nvSpPr>
        <p:spPr>
          <a:xfrm>
            <a:off x="743804" y="3498020"/>
            <a:ext cx="2497539" cy="1433015"/>
          </a:xfrm>
          <a:prstGeom prst="round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GT" dirty="0" smtClean="0"/>
              <a:t>Y por supuesto, no debemos olvidar la competencia. Para esto, te sugiero unas preguntas…</a:t>
            </a:r>
            <a:endParaRPr lang="es-GT" dirty="0"/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490114" y="1832257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/>
              <a:t>¿</a:t>
            </a:r>
            <a:r>
              <a:rPr lang="es-GT" dirty="0" smtClean="0"/>
              <a:t>Hay productos o servicios iguales a los que queremos vender en el mercado?</a:t>
            </a:r>
            <a:endParaRPr lang="es-GT" dirty="0"/>
          </a:p>
        </p:txBody>
      </p:sp>
      <p:sp>
        <p:nvSpPr>
          <p:cNvPr id="7" name="Redondear rectángulo de esquina diagonal 6"/>
          <p:cNvSpPr/>
          <p:nvPr/>
        </p:nvSpPr>
        <p:spPr>
          <a:xfrm>
            <a:off x="4490114" y="3062969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¿Cuántas empresas hay, que venden lo mismo en este lugar?</a:t>
            </a:r>
            <a:endParaRPr lang="es-GT" dirty="0"/>
          </a:p>
        </p:txBody>
      </p:sp>
      <p:sp>
        <p:nvSpPr>
          <p:cNvPr id="8" name="Redondear rectángulo de esquina diagonal 7"/>
          <p:cNvSpPr/>
          <p:nvPr/>
        </p:nvSpPr>
        <p:spPr>
          <a:xfrm>
            <a:off x="4490114" y="4331259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¿Qué porcentaje del mercado abarcaremos con nuestros productos o servicios?</a:t>
            </a:r>
            <a:endParaRPr lang="es-GT" dirty="0"/>
          </a:p>
        </p:txBody>
      </p:sp>
      <p:sp>
        <p:nvSpPr>
          <p:cNvPr id="9" name="Redondear rectángulo de esquina diagonal 8"/>
          <p:cNvSpPr/>
          <p:nvPr/>
        </p:nvSpPr>
        <p:spPr>
          <a:xfrm>
            <a:off x="4490114" y="5599549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GT" dirty="0" smtClean="0"/>
              <a:t>¿Los precios que tiene la competencia están al alcance del bolsillo de </a:t>
            </a:r>
            <a:r>
              <a:rPr lang="es-GT" dirty="0" err="1" smtClean="0"/>
              <a:t>tod@s</a:t>
            </a:r>
            <a:r>
              <a:rPr lang="es-GT" dirty="0" smtClean="0"/>
              <a:t>?</a:t>
            </a:r>
            <a:endParaRPr lang="es-GT" dirty="0"/>
          </a:p>
        </p:txBody>
      </p:sp>
      <p:sp>
        <p:nvSpPr>
          <p:cNvPr id="10" name="Redondear rectángulo de esquina diagonal 9"/>
          <p:cNvSpPr/>
          <p:nvPr/>
        </p:nvSpPr>
        <p:spPr>
          <a:xfrm>
            <a:off x="8256895" y="2349918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¿Cuál es la calidad del producto o servicio que vende?</a:t>
            </a:r>
            <a:endParaRPr lang="es-GT" dirty="0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8256895" y="3691947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¿Qué tecnología usan, es decir, tienen maquinaria y equipo?</a:t>
            </a:r>
            <a:endParaRPr lang="es-GT" dirty="0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8256895" y="4937631"/>
            <a:ext cx="3425588" cy="1023582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¿Qué tipo de mano de obra usan para producir y vender productos y servicios?</a:t>
            </a:r>
            <a:endParaRPr lang="es-GT" dirty="0"/>
          </a:p>
        </p:txBody>
      </p:sp>
      <p:sp>
        <p:nvSpPr>
          <p:cNvPr id="13" name="Abrir corchete 12"/>
          <p:cNvSpPr/>
          <p:nvPr/>
        </p:nvSpPr>
        <p:spPr>
          <a:xfrm>
            <a:off x="3991972" y="1692322"/>
            <a:ext cx="307072" cy="504967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cxnSp>
        <p:nvCxnSpPr>
          <p:cNvPr id="15" name="Conector recto de flecha 14"/>
          <p:cNvCxnSpPr>
            <a:stCxn id="5" idx="0"/>
          </p:cNvCxnSpPr>
          <p:nvPr/>
        </p:nvCxnSpPr>
        <p:spPr>
          <a:xfrm flipV="1">
            <a:off x="3241343" y="4214527"/>
            <a:ext cx="75062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18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454" y="348155"/>
            <a:ext cx="11655188" cy="1609344"/>
          </a:xfrm>
        </p:spPr>
        <p:txBody>
          <a:bodyPr/>
          <a:lstStyle/>
          <a:p>
            <a:pPr algn="ctr"/>
            <a:r>
              <a:rPr lang="es-GT" dirty="0" smtClean="0"/>
              <a:t>Recopilación de información para elaborar el estudio de mercado</a:t>
            </a:r>
            <a:endParaRPr lang="es-GT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60666" y="2094112"/>
            <a:ext cx="10058400" cy="771917"/>
          </a:xfrm>
        </p:spPr>
        <p:txBody>
          <a:bodyPr/>
          <a:lstStyle/>
          <a:p>
            <a:pPr algn="just"/>
            <a:r>
              <a:rPr lang="es-GT" dirty="0" smtClean="0"/>
              <a:t>Debemos tener en cuenta que existe información primaria y secundaria, para poder trabajar nuestro plan de investigación o estudio de mercado.</a:t>
            </a:r>
            <a:endParaRPr lang="es-GT" dirty="0"/>
          </a:p>
        </p:txBody>
      </p:sp>
      <p:sp>
        <p:nvSpPr>
          <p:cNvPr id="4" name="Rectángulo 3"/>
          <p:cNvSpPr/>
          <p:nvPr/>
        </p:nvSpPr>
        <p:spPr>
          <a:xfrm>
            <a:off x="655093" y="2948184"/>
            <a:ext cx="3930555" cy="35892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INFORMACIÓN PRIMARIA</a:t>
            </a:r>
          </a:p>
          <a:p>
            <a:pPr algn="ctr"/>
            <a:endParaRPr lang="es-GT" dirty="0" smtClean="0"/>
          </a:p>
          <a:p>
            <a:pPr algn="just"/>
            <a:r>
              <a:rPr lang="es-GT" dirty="0" smtClean="0"/>
              <a:t>Es la información que nos dan las personas entrevistadas, ya sean individuales o grupos. Pero las tenemos que buscar en el lugar donde se encuentran: puede ser en su casa, su negocio o reunir los grupos en un lugar determinado</a:t>
            </a:r>
            <a:endParaRPr lang="es-GT" dirty="0"/>
          </a:p>
        </p:txBody>
      </p:sp>
      <p:sp>
        <p:nvSpPr>
          <p:cNvPr id="5" name="Rectángulo 4"/>
          <p:cNvSpPr/>
          <p:nvPr/>
        </p:nvSpPr>
        <p:spPr>
          <a:xfrm>
            <a:off x="7290180" y="2948184"/>
            <a:ext cx="3930555" cy="35892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 smtClean="0"/>
              <a:t>INFORMACIÓN SECUNDARIA</a:t>
            </a:r>
          </a:p>
          <a:p>
            <a:pPr algn="ctr"/>
            <a:endParaRPr lang="es-GT" dirty="0"/>
          </a:p>
          <a:p>
            <a:pPr algn="just"/>
            <a:r>
              <a:rPr lang="es-GT" dirty="0" smtClean="0"/>
              <a:t>Es la información que encontramos en los periódicos, las estadísticas que publican las cámaras de comercio e industria, el Ministerio de economía, etc. Esta información se encuentra en bibliotecas, centros de documentación y en el Internet. </a:t>
            </a:r>
            <a:endParaRPr lang="es-GT" dirty="0"/>
          </a:p>
        </p:txBody>
      </p:sp>
      <p:pic>
        <p:nvPicPr>
          <p:cNvPr id="4098" name="Picture 2" descr="Qué son las Fuentes Primarias y Secundarias? - Life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118" y="2950676"/>
            <a:ext cx="2389495" cy="179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10 secretos para hablar inglés de manera exitosa | English Live Blo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229" y="4827444"/>
            <a:ext cx="2373384" cy="160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14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2869" y="2285181"/>
            <a:ext cx="10058400" cy="40507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GT" sz="2400" dirty="0" smtClean="0"/>
              <a:t>Antes de salir a buscar la información, debemos tener claro lo siguiente:</a:t>
            </a:r>
          </a:p>
          <a:p>
            <a:pPr algn="just"/>
            <a:endParaRPr lang="es-GT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El objetivo de mi investigación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Qué información necesitas y qué personas vas a entrevistar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Las preguntas deben estar en orden progresivo, es decir, de lo más fácil a lo difícil.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Anotar un saludo introductorio de presentación al inicio del cuestionario.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Hacer las preguntas lo más claras posible, adaptadas al lenguaje de las personas.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Evitar el uso de preguntas que fuercen la memoria del entrevistado.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Las preguntas deben ser cortas y que faciliten la reflexión. </a:t>
            </a:r>
            <a:endParaRPr lang="es-GT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32869" y="484632"/>
            <a:ext cx="10058400" cy="1609344"/>
          </a:xfrm>
        </p:spPr>
        <p:txBody>
          <a:bodyPr/>
          <a:lstStyle/>
          <a:p>
            <a:pPr algn="ctr"/>
            <a:r>
              <a:rPr lang="es-GT" dirty="0" smtClean="0"/>
              <a:t>Recopilación de información para elaborar el estudio de mercado</a:t>
            </a:r>
            <a:endParaRPr lang="es-GT" dirty="0"/>
          </a:p>
        </p:txBody>
      </p:sp>
      <p:pic>
        <p:nvPicPr>
          <p:cNvPr id="5122" name="Picture 2" descr="Qué acciones deben tomar los periodistas ante la saturación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740" y="5410539"/>
            <a:ext cx="2042094" cy="1321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0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3760" y="402746"/>
            <a:ext cx="10650576" cy="1609344"/>
          </a:xfrm>
        </p:spPr>
        <p:txBody>
          <a:bodyPr/>
          <a:lstStyle/>
          <a:p>
            <a:r>
              <a:rPr lang="es-GT" dirty="0" smtClean="0"/>
              <a:t>TÉCNICAS DE RECOLECCIÓN DE INFORMACIÓN </a:t>
            </a:r>
            <a:endParaRPr lang="es-GT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2038634"/>
            <a:ext cx="10058400" cy="10721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es-GT" b="1" dirty="0" smtClean="0"/>
              <a:t>Entrevista Individual: </a:t>
            </a:r>
            <a:r>
              <a:rPr lang="es-GT" dirty="0" smtClean="0"/>
              <a:t>se da cuando tú le pides a una persona si te permite su tiempo para responder cierta cantidad de preguntas. Tienes que tomar en cuenta que no </a:t>
            </a:r>
            <a:r>
              <a:rPr lang="es-GT" dirty="0" err="1" smtClean="0"/>
              <a:t>tod@s</a:t>
            </a:r>
            <a:r>
              <a:rPr lang="es-GT" dirty="0" smtClean="0"/>
              <a:t> quieren y tienen el tiempo para atenderte.</a:t>
            </a:r>
          </a:p>
          <a:p>
            <a:pPr algn="just"/>
            <a:endParaRPr lang="es-GT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069848" y="3234791"/>
            <a:ext cx="10058400" cy="3438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b="1" dirty="0" smtClean="0"/>
              <a:t>RECOMENDACIONES: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Ir bien identificad@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Saludar a las personas y solicitar su permiso para realizar una entrevista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Explicar el objetivo de la entrevista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Si la persona se niega, no se debe insistir.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Prever más entrevistas, para sustituir a quienes no deseen  ser entrevistados.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Hacer las preguntas claras y sencillas; repetirlas, si es necesario.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Al finalizar, agradecer la colaboración a quien has entrevistado.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GT" dirty="0" smtClean="0"/>
          </a:p>
          <a:p>
            <a:pPr algn="just"/>
            <a:endParaRPr lang="es-GT" dirty="0" smtClean="0"/>
          </a:p>
          <a:p>
            <a:pPr algn="just"/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2288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3760" y="402746"/>
            <a:ext cx="10650576" cy="1609344"/>
          </a:xfrm>
        </p:spPr>
        <p:txBody>
          <a:bodyPr/>
          <a:lstStyle/>
          <a:p>
            <a:r>
              <a:rPr lang="es-GT" dirty="0" smtClean="0"/>
              <a:t>TÉCNICAS DE RECOLECCIÓN DE INFORMACIÓN </a:t>
            </a:r>
            <a:endParaRPr lang="es-GT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2038634"/>
            <a:ext cx="10058400" cy="10721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es-GT" b="1" dirty="0" smtClean="0"/>
              <a:t>Entrevista Grupal: la entrevista a grupos requiere de más tiempo, entre 40 y 60 minutos; la ventaja es que se obtienen respuestas desde diferentes puntos de vista.</a:t>
            </a:r>
            <a:endParaRPr lang="es-GT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069848" y="3234791"/>
            <a:ext cx="10058400" cy="3438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b="1" dirty="0" smtClean="0"/>
              <a:t>RECOMENDACIONES: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El entrevistador tiene que estar bien identificado.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Moderar el tiempo de participación, permitiendo que todos respondan.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Quien entrevista tiene que crear un ambiente de confianza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El lugar tiene que ser adecuado, es decir, que </a:t>
            </a:r>
            <a:r>
              <a:rPr lang="es-GT" dirty="0" err="1" smtClean="0"/>
              <a:t>tod@s</a:t>
            </a:r>
            <a:r>
              <a:rPr lang="es-GT" dirty="0" smtClean="0"/>
              <a:t> escuchen las preguntas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Los entrevistados deben estar sentados formando una U en el salón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El entrevistador escucha y escribe las respuestas.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GT" dirty="0" smtClean="0"/>
              <a:t>El tiempo no debe ser muy largo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GT" dirty="0" smtClean="0"/>
          </a:p>
          <a:p>
            <a:pPr algn="just"/>
            <a:endParaRPr lang="es-GT" dirty="0" smtClean="0"/>
          </a:p>
          <a:p>
            <a:pPr algn="just"/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0287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TIPOS DE PREGUNTAS PARA ESTRUCTURAR LAS ENCUESTAS O ENTREVISTAS</a:t>
            </a:r>
            <a:endParaRPr lang="es-GT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791570" y="2140788"/>
            <a:ext cx="10645254" cy="10721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es-GT" b="1" dirty="0" smtClean="0"/>
              <a:t>1. Preguntas Introductorias (no se escriben en el cuestionario): </a:t>
            </a:r>
          </a:p>
          <a:p>
            <a:pPr algn="just"/>
            <a:r>
              <a:rPr lang="es-GT" b="1" dirty="0" smtClean="0"/>
              <a:t>Buenos días/buenas tardes, ¿me puede regalar unos minutos de su tiempo? (das tu nombre y explicas el objetivo del estudio).</a:t>
            </a:r>
            <a:endParaRPr lang="es-GT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776421" y="3398656"/>
            <a:ext cx="10645254" cy="107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GT" b="1" dirty="0" smtClean="0"/>
              <a:t>2. Preguntas abiertas:</a:t>
            </a:r>
          </a:p>
          <a:p>
            <a:pPr algn="just"/>
            <a:r>
              <a:rPr lang="es-GT" b="1" dirty="0" smtClean="0"/>
              <a:t>¿Qué opina de los productos o servicios, que le venden los negocios que usted visita? </a:t>
            </a:r>
          </a:p>
          <a:p>
            <a:pPr algn="just"/>
            <a:endParaRPr lang="es-GT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791570" y="4656524"/>
            <a:ext cx="10645254" cy="107216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GT" b="1" dirty="0"/>
              <a:t>3</a:t>
            </a:r>
            <a:r>
              <a:rPr lang="es-GT" b="1" dirty="0" smtClean="0"/>
              <a:t>. Preguntas cerradas:</a:t>
            </a:r>
          </a:p>
          <a:p>
            <a:pPr algn="just"/>
            <a:r>
              <a:rPr lang="es-GT" b="1" dirty="0" smtClean="0"/>
              <a:t>¿Acostumbra consumir refresco en alguna ocasión?</a:t>
            </a:r>
          </a:p>
          <a:p>
            <a:pPr algn="just"/>
            <a:r>
              <a:rPr lang="es-GT" b="1" dirty="0" smtClean="0"/>
              <a:t>a. si   		b. no		c.  A veces</a:t>
            </a:r>
          </a:p>
          <a:p>
            <a:pPr algn="just"/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783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TIPOS DE PREGUNTAS PARA ESTRUCTURAR LAS ENCUESTAS O ENTREVISTAS</a:t>
            </a:r>
            <a:endParaRPr lang="es-GT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791570" y="2140788"/>
            <a:ext cx="10645254" cy="1544108"/>
          </a:xfr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es-GT" b="1" dirty="0" smtClean="0"/>
              <a:t>4. Preguntas de respuesta múltiple: </a:t>
            </a:r>
          </a:p>
          <a:p>
            <a:pPr algn="just"/>
            <a:r>
              <a:rPr lang="es-GT" b="1" dirty="0" smtClean="0"/>
              <a:t>¿Cuáles productos consume alguna vez en su casa a la hora  de la comida del mediodía?</a:t>
            </a:r>
          </a:p>
          <a:p>
            <a:pPr algn="just"/>
            <a:r>
              <a:rPr lang="es-GT" b="1" dirty="0" smtClean="0"/>
              <a:t>1. Leche___   2. Café___  3. Jugo natural___   4. Agua___   5. Refrescos___   6. Otro ___</a:t>
            </a:r>
            <a:endParaRPr lang="es-GT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776421" y="3857174"/>
            <a:ext cx="10645254" cy="136427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b="1" dirty="0" smtClean="0"/>
              <a:t>5. Preguntas filtro:</a:t>
            </a:r>
          </a:p>
          <a:p>
            <a:pPr marL="0" indent="0" algn="just">
              <a:buNone/>
            </a:pPr>
            <a:r>
              <a:rPr lang="es-GT" b="1" dirty="0" smtClean="0"/>
              <a:t>¿Qué bebidas de las siguientes le gustan más? </a:t>
            </a:r>
          </a:p>
          <a:p>
            <a:pPr marL="0" indent="0" algn="just">
              <a:buNone/>
            </a:pPr>
            <a:r>
              <a:rPr lang="es-GT" b="1" dirty="0" smtClean="0"/>
              <a:t>a. </a:t>
            </a:r>
            <a:r>
              <a:rPr lang="es-GT" b="1" dirty="0"/>
              <a:t>Leche___   </a:t>
            </a:r>
            <a:r>
              <a:rPr lang="es-GT" b="1" dirty="0" smtClean="0"/>
              <a:t>b. </a:t>
            </a:r>
            <a:r>
              <a:rPr lang="es-GT" b="1" dirty="0"/>
              <a:t>Café___  </a:t>
            </a:r>
            <a:r>
              <a:rPr lang="es-GT" b="1" dirty="0" smtClean="0"/>
              <a:t>c. </a:t>
            </a:r>
            <a:r>
              <a:rPr lang="es-GT" b="1" dirty="0"/>
              <a:t>Jugo natural___   </a:t>
            </a:r>
            <a:r>
              <a:rPr lang="es-GT" b="1" dirty="0" smtClean="0"/>
              <a:t>d. </a:t>
            </a:r>
            <a:r>
              <a:rPr lang="es-GT" b="1" dirty="0"/>
              <a:t>Agua___   </a:t>
            </a:r>
            <a:r>
              <a:rPr lang="es-GT" b="1" dirty="0" smtClean="0"/>
              <a:t>e. </a:t>
            </a:r>
            <a:r>
              <a:rPr lang="es-GT" b="1" dirty="0"/>
              <a:t>Refrescos</a:t>
            </a:r>
            <a:r>
              <a:rPr lang="es-GT" b="1" dirty="0" smtClean="0"/>
              <a:t>___</a:t>
            </a:r>
            <a:endParaRPr lang="es-GT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776421" y="5393728"/>
            <a:ext cx="10645254" cy="12084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b="1" dirty="0" smtClean="0"/>
              <a:t>6. Preguntas en batería:</a:t>
            </a:r>
          </a:p>
          <a:p>
            <a:pPr algn="just"/>
            <a:r>
              <a:rPr lang="es-GT" dirty="0" smtClean="0"/>
              <a:t>¿Acostumbra consumir refrescos en alguna ocasión?</a:t>
            </a:r>
          </a:p>
          <a:p>
            <a:pPr algn="just"/>
            <a:r>
              <a:rPr lang="es-GT" dirty="0" smtClean="0"/>
              <a:t>1.Sí___ 2. No____ Si la respuesta es “sí” ¿en cuál o en cuales ocasiones?____ y ¿Por qué?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9685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TIPOS DE PREGUNTAS PARA ESTRUCTURAR LAS ENCUESTAS O ENTREVISTAS</a:t>
            </a:r>
            <a:endParaRPr lang="es-GT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791570" y="2140788"/>
            <a:ext cx="10645254" cy="1284800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es-GT" b="1" dirty="0" smtClean="0"/>
              <a:t>7. Preguntas de evaluación: </a:t>
            </a:r>
          </a:p>
          <a:p>
            <a:pPr marL="0" indent="0" algn="just">
              <a:buNone/>
            </a:pPr>
            <a:r>
              <a:rPr lang="es-GT" dirty="0" smtClean="0"/>
              <a:t>¿Considera usted que los refrescos dietéticos son mucho mejores que los que no lo son?</a:t>
            </a:r>
          </a:p>
          <a:p>
            <a:pPr marL="0" indent="0" algn="just">
              <a:buNone/>
            </a:pPr>
            <a:r>
              <a:rPr lang="es-GT" dirty="0" smtClean="0"/>
              <a:t>Mucho mejores____    Mejores___    Iguales____     Peores_____     Mucho peores_____  </a:t>
            </a:r>
            <a:endParaRPr lang="es-GT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776421" y="3584219"/>
            <a:ext cx="10645254" cy="10969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b="1" dirty="0" smtClean="0"/>
              <a:t>8. Preguntas ponderativas:</a:t>
            </a:r>
          </a:p>
          <a:p>
            <a:pPr marL="0" indent="0" algn="just">
              <a:buNone/>
            </a:pPr>
            <a:r>
              <a:rPr lang="es-GT" dirty="0" smtClean="0"/>
              <a:t>Mencione en orden de importancia, ¿Cuál prefiere en primer lugar? ¿Cuál en segundo? ¿Cuál en tercero?</a:t>
            </a:r>
            <a:endParaRPr lang="es-GT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776421" y="4839814"/>
            <a:ext cx="10645254" cy="17623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dirty="0" smtClean="0"/>
              <a:t>9. Otras formas de investigar: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GT" dirty="0" smtClean="0"/>
              <a:t>Conversar con personas que llegan a comprar al negocio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GT" dirty="0" smtClean="0"/>
              <a:t>Escuchar lo que opinan sobre la competencia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GT" dirty="0" smtClean="0"/>
              <a:t>Averiguar ¿qué es lo que piden?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4779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272954"/>
            <a:ext cx="10058400" cy="1336389"/>
          </a:xfrm>
        </p:spPr>
        <p:txBody>
          <a:bodyPr/>
          <a:lstStyle/>
          <a:p>
            <a:r>
              <a:rPr lang="es-GT" dirty="0" smtClean="0"/>
              <a:t>ejemplo de cuestionario</a:t>
            </a:r>
            <a:endParaRPr lang="es-GT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509193"/>
            <a:ext cx="10058400" cy="71732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GT" dirty="0" smtClean="0"/>
              <a:t>OBJETIVO: Averiguar si las personas conocen qué es una lechuga hidropónica y si estarían dispuestas a comprarla.</a:t>
            </a:r>
          </a:p>
          <a:p>
            <a:endParaRPr lang="es-GT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069848" y="2470245"/>
            <a:ext cx="10058400" cy="40294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 dirty="0" smtClean="0"/>
              <a:t>Saludo: Muy buenos días, mi nombre es: Juan Pérez, soy de la empresa </a:t>
            </a:r>
            <a:r>
              <a:rPr lang="es-GT" dirty="0" err="1" smtClean="0"/>
              <a:t>Greenfarms</a:t>
            </a:r>
            <a:r>
              <a:rPr lang="es-GT" dirty="0" smtClean="0"/>
              <a:t>, ¿tiene usted tiempo para responder unas preguntas?</a:t>
            </a:r>
          </a:p>
          <a:p>
            <a:r>
              <a:rPr lang="es-GT" dirty="0" smtClean="0"/>
              <a:t>1. ¿Sabe usted qué es la hidroponía?</a:t>
            </a:r>
          </a:p>
          <a:p>
            <a:r>
              <a:rPr lang="es-GT" dirty="0" smtClean="0"/>
              <a:t>2.  Con qué frecuencia consumen lechuga en su casa</a:t>
            </a:r>
          </a:p>
          <a:p>
            <a:pPr marL="0" indent="0">
              <a:buNone/>
            </a:pPr>
            <a:r>
              <a:rPr lang="es-GT" dirty="0" smtClean="0"/>
              <a:t>	a. cada 3 días __ b. cada semana___ c. cada 15 días____ d. cada mes____</a:t>
            </a:r>
          </a:p>
          <a:p>
            <a:r>
              <a:rPr lang="es-GT" dirty="0" smtClean="0"/>
              <a:t>3. ¿Cuántas lechugas compran en su casa a la semana?</a:t>
            </a:r>
          </a:p>
          <a:p>
            <a:pPr marL="0" indent="0">
              <a:buNone/>
            </a:pPr>
            <a:r>
              <a:rPr lang="es-GT" dirty="0"/>
              <a:t>	</a:t>
            </a:r>
            <a:r>
              <a:rPr lang="es-GT" dirty="0" smtClean="0"/>
              <a:t>a. 1 ___ b. 2___ c. 3____ d.4 ____</a:t>
            </a:r>
          </a:p>
          <a:p>
            <a:pPr marL="0" indent="0">
              <a:buNone/>
            </a:pPr>
            <a:r>
              <a:rPr lang="es-GT" dirty="0" smtClean="0"/>
              <a:t>4. ¿Qué tipo de lechuga es el que a usted más le gusta?</a:t>
            </a:r>
          </a:p>
          <a:p>
            <a:pPr marL="0" indent="0">
              <a:buNone/>
            </a:pPr>
            <a:r>
              <a:rPr lang="es-GT" dirty="0"/>
              <a:t>	</a:t>
            </a:r>
            <a:r>
              <a:rPr lang="es-GT" dirty="0" smtClean="0"/>
              <a:t>Tipo romana_____ Tipo rizada______ Tipo mantequilla____</a:t>
            </a:r>
          </a:p>
        </p:txBody>
      </p:sp>
      <p:pic>
        <p:nvPicPr>
          <p:cNvPr id="5" name="Picture 2" descr="Cultivo hidropónico: qué, cómo, cuándo, quién, dónde y por qu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441" y="5172502"/>
            <a:ext cx="2196309" cy="1467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85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272956"/>
            <a:ext cx="10058400" cy="900752"/>
          </a:xfrm>
        </p:spPr>
        <p:txBody>
          <a:bodyPr/>
          <a:lstStyle/>
          <a:p>
            <a:r>
              <a:rPr lang="es-GT" dirty="0" smtClean="0"/>
              <a:t>ejemplo de cuestionario</a:t>
            </a:r>
            <a:endParaRPr lang="es-GT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68740" y="1173708"/>
            <a:ext cx="10459508" cy="54045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 dirty="0" smtClean="0"/>
              <a:t>5. Considerando que una lechuga hidropónica es de mejor calidad que una cultivada con técnicas tradicionales de cultivo. ¿Estaría dispuesto a comprar este tipo de producto para mejorar su nutrición?</a:t>
            </a:r>
          </a:p>
          <a:p>
            <a:pPr marL="0" indent="0">
              <a:buNone/>
            </a:pPr>
            <a:r>
              <a:rPr lang="es-GT" dirty="0" smtClean="0"/>
              <a:t>				Si _____ No_____</a:t>
            </a:r>
          </a:p>
          <a:p>
            <a:r>
              <a:rPr lang="es-GT" dirty="0" smtClean="0"/>
              <a:t>6. ¿Cuánto estaría dispuesto a pagar por una lechuga hidropónica, sabiendo que una lechuga normal cuesta Q5 en el mercado?</a:t>
            </a:r>
          </a:p>
          <a:p>
            <a:pPr marL="0" indent="0">
              <a:buNone/>
            </a:pPr>
            <a:r>
              <a:rPr lang="es-GT" dirty="0" smtClean="0"/>
              <a:t>			Q6____ Q7______ Q8_____</a:t>
            </a:r>
          </a:p>
          <a:p>
            <a:r>
              <a:rPr lang="es-GT" dirty="0" smtClean="0"/>
              <a:t>7. ¿Que tanto le gustaría consumir Acelgas hidropónicas?</a:t>
            </a:r>
          </a:p>
          <a:p>
            <a:pPr marL="0" indent="0">
              <a:buNone/>
            </a:pPr>
            <a:r>
              <a:rPr lang="es-GT" dirty="0" smtClean="0"/>
              <a:t>		Mucho____ Muy poco____ Poco____ Nada_____</a:t>
            </a:r>
          </a:p>
          <a:p>
            <a:r>
              <a:rPr lang="es-GT" dirty="0" smtClean="0"/>
              <a:t>8.¿Estaría interesado en pagar un servicio de entrega a domicilio de hortalizas, para que consuma los productos lo más fresco posible?</a:t>
            </a:r>
          </a:p>
          <a:p>
            <a:pPr marL="0" indent="0">
              <a:buNone/>
            </a:pPr>
            <a:r>
              <a:rPr lang="es-GT" dirty="0" smtClean="0"/>
              <a:t>			Si_____ No______ Talvez______</a:t>
            </a:r>
          </a:p>
          <a:p>
            <a:r>
              <a:rPr lang="es-GT" dirty="0" smtClean="0"/>
              <a:t>Despedida: Muchas gracias por su tiempo!!!</a:t>
            </a:r>
            <a:endParaRPr lang="es-GT" dirty="0"/>
          </a:p>
        </p:txBody>
      </p:sp>
      <p:pic>
        <p:nvPicPr>
          <p:cNvPr id="1026" name="Picture 2" descr="Cultivo hidropónico: qué, cómo, cuándo, quién, dónde y por qu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032" y="5268036"/>
            <a:ext cx="2196309" cy="1467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39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Tipo de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Caracteres de madera</Template>
  <TotalTime>1730</TotalTime>
  <Words>1168</Words>
  <Application>Microsoft Office PowerPoint</Application>
  <PresentationFormat>Panorámica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Rockwell</vt:lpstr>
      <vt:lpstr>Rockwell Condensed</vt:lpstr>
      <vt:lpstr>Wingdings</vt:lpstr>
      <vt:lpstr>Tipo de madera</vt:lpstr>
      <vt:lpstr>ORGANIZACIÓN DE PEQUEÑAS EMPRESAS</vt:lpstr>
      <vt:lpstr>El cliente en el estudio de mercado</vt:lpstr>
      <vt:lpstr>El cliente en el estudio de mercado</vt:lpstr>
      <vt:lpstr>El cliente en el estudio de mercado</vt:lpstr>
      <vt:lpstr>Recopilación de información para elaborar el estudio de mercado</vt:lpstr>
      <vt:lpstr>Recopilación de información para elaborar el estudio de mercado</vt:lpstr>
      <vt:lpstr>TÉCNICAS DE RECOLECCIÓN DE INFORMACIÓN </vt:lpstr>
      <vt:lpstr>TÉCNICAS DE RECOLECCIÓN DE INFORMACIÓN </vt:lpstr>
      <vt:lpstr>TIPOS DE PREGUNTAS PARA ESTRUCTURAR LAS ENCUESTAS O ENTREVISTAS</vt:lpstr>
      <vt:lpstr>TIPOS DE PREGUNTAS PARA ESTRUCTURAR LAS ENCUESTAS O ENTREVISTAS</vt:lpstr>
      <vt:lpstr>TIPOS DE PREGUNTAS PARA ESTRUCTURAR LAS ENCUESTAS O ENTREVISTAS</vt:lpstr>
      <vt:lpstr>ejemplo de cuestionario</vt:lpstr>
      <vt:lpstr>ejemplo de cuestionario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ORGANIZACIÓN DE PEQUEÑAS EMPRESAS</dc:title>
  <dc:creator>EDY</dc:creator>
  <cp:lastModifiedBy>EDY</cp:lastModifiedBy>
  <cp:revision>105</cp:revision>
  <dcterms:created xsi:type="dcterms:W3CDTF">2019-02-02T23:11:50Z</dcterms:created>
  <dcterms:modified xsi:type="dcterms:W3CDTF">2020-05-19T17:21:20Z</dcterms:modified>
</cp:coreProperties>
</file>